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Source Code Pr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Amatic SC" panose="020B0604020202020204" charset="-79"/>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a7ca597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a7ca597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992223b9d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992223b9d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92223b9d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992223b9d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992223b9d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992223b9d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88c803ca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88c803ca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88c803caf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88c803caf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363d212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363d212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click on career interest and then have them follow the instructions.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992223b9d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992223b9d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answer a series of questions based on what you want and value, you will get a score in each of these areas.   It does not mean that this is your only choice.  It just shows where your strength and interest are right now.   Realistic-Doers</a:t>
            </a:r>
            <a:endParaRPr/>
          </a:p>
          <a:p>
            <a:pPr marL="0" lvl="0" indent="0" algn="l" rtl="0">
              <a:spcBef>
                <a:spcPts val="0"/>
              </a:spcBef>
              <a:spcAft>
                <a:spcPts val="0"/>
              </a:spcAft>
              <a:buNone/>
            </a:pPr>
            <a:r>
              <a:rPr lang="en"/>
              <a:t>Investigative-Thinkers</a:t>
            </a:r>
            <a:endParaRPr/>
          </a:p>
          <a:p>
            <a:pPr marL="0" lvl="0" indent="0" algn="l" rtl="0">
              <a:spcBef>
                <a:spcPts val="0"/>
              </a:spcBef>
              <a:spcAft>
                <a:spcPts val="0"/>
              </a:spcAft>
              <a:buNone/>
            </a:pPr>
            <a:r>
              <a:rPr lang="en"/>
              <a:t>Artistic-Creators					</a:t>
            </a:r>
            <a:endParaRPr/>
          </a:p>
          <a:p>
            <a:pPr marL="0" lvl="0" indent="0" algn="l" rtl="0">
              <a:spcBef>
                <a:spcPts val="0"/>
              </a:spcBef>
              <a:spcAft>
                <a:spcPts val="0"/>
              </a:spcAft>
              <a:buNone/>
            </a:pPr>
            <a:r>
              <a:rPr lang="en"/>
              <a:t>Social-Helpers </a:t>
            </a:r>
            <a:endParaRPr/>
          </a:p>
          <a:p>
            <a:pPr marL="0" lvl="0" indent="0" algn="l" rtl="0">
              <a:spcBef>
                <a:spcPts val="0"/>
              </a:spcBef>
              <a:spcAft>
                <a:spcPts val="0"/>
              </a:spcAft>
              <a:buNone/>
            </a:pPr>
            <a:r>
              <a:rPr lang="en"/>
              <a:t>Enterprising-Persuaders</a:t>
            </a:r>
            <a:endParaRPr/>
          </a:p>
          <a:p>
            <a:pPr marL="0" lvl="0" indent="0" algn="l" rtl="0">
              <a:spcBef>
                <a:spcPts val="0"/>
              </a:spcBef>
              <a:spcAft>
                <a:spcPts val="0"/>
              </a:spcAft>
              <a:buNone/>
            </a:pPr>
            <a:r>
              <a:rPr lang="en"/>
              <a:t>Conventional-Organizers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c363d2125_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c363d2125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a7ca597b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a7ca597b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88c803ca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88c803ca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DIvide into groups:  assign groups into either: Academic, Social or Extracurricular.  Provide 4 minutes for group discussion:  CHoose a spokesperson to report out….</a:t>
            </a:r>
            <a:endParaRPr/>
          </a:p>
          <a:p>
            <a:pPr marL="0" lvl="0" indent="0" algn="l" rtl="0">
              <a:spcBef>
                <a:spcPts val="0"/>
              </a:spcBef>
              <a:spcAft>
                <a:spcPts val="0"/>
              </a:spcAft>
              <a:buNone/>
            </a:pPr>
            <a:endParaRPr/>
          </a:p>
          <a:p>
            <a:pPr marL="0" lvl="0" indent="0" algn="l" rtl="0">
              <a:spcBef>
                <a:spcPts val="0"/>
              </a:spcBef>
              <a:spcAft>
                <a:spcPts val="0"/>
              </a:spcAft>
              <a:buNone/>
            </a:pPr>
            <a:r>
              <a:rPr lang="en"/>
              <a:t>Have students look at the examples of engagement within their category.    Ask students to consider each example and how engaged they feel...discuss!  There may be differences of opinion but we’d like to hear about discussion for each example.  Also, add any additional examples you feel should be included….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htran1@pps.net" TargetMode="External"/><Relationship Id="rId3" Type="http://schemas.openxmlformats.org/officeDocument/2006/relationships/hyperlink" Target="mailto:jhuerta@pps.net" TargetMode="External"/><Relationship Id="rId7" Type="http://schemas.openxmlformats.org/officeDocument/2006/relationships/hyperlink" Target="mailto:ttriplett@pps.ne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jnatonick@pps.net" TargetMode="External"/><Relationship Id="rId5" Type="http://schemas.openxmlformats.org/officeDocument/2006/relationships/hyperlink" Target="mailto:hvedmonds@pps.net" TargetMode="External"/><Relationship Id="rId4" Type="http://schemas.openxmlformats.org/officeDocument/2006/relationships/hyperlink" Target="mailto:mallen1@pps.ne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a:solidFill>
            <a:srgbClr val="FF99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SOPHOMORE yeAR!</a:t>
            </a:r>
            <a:endParaRPr/>
          </a:p>
        </p:txBody>
      </p:sp>
      <p:sp>
        <p:nvSpPr>
          <p:cNvPr id="57" name="Google Shape;57;p13"/>
          <p:cNvSpPr txBox="1">
            <a:spLocks noGrp="1"/>
          </p:cNvSpPr>
          <p:nvPr>
            <p:ph type="subTitle" idx="1"/>
          </p:nvPr>
        </p:nvSpPr>
        <p:spPr>
          <a:xfrm>
            <a:off x="311700" y="3890400"/>
            <a:ext cx="8520600" cy="11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Classroom Guidance Fall 2019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188025"/>
            <a:ext cx="8520600" cy="905700"/>
          </a:xfrm>
          <a:prstGeom prst="rect">
            <a:avLst/>
          </a:prstGeom>
          <a:solidFill>
            <a:srgbClr val="00FFFF"/>
          </a:solidFill>
        </p:spPr>
        <p:txBody>
          <a:bodyPr spcFirstLastPara="1" wrap="square" lIns="91425" tIns="91425" rIns="91425" bIns="91425" anchor="t" anchorCtr="0">
            <a:noAutofit/>
          </a:bodyPr>
          <a:lstStyle/>
          <a:p>
            <a:pPr marL="0" lvl="0" indent="0" algn="l" rtl="0">
              <a:spcBef>
                <a:spcPts val="0"/>
              </a:spcBef>
              <a:spcAft>
                <a:spcPts val="0"/>
              </a:spcAft>
              <a:buNone/>
            </a:pPr>
            <a:r>
              <a:rPr lang="en"/>
              <a:t>WHAT ENGAGES YOU?</a:t>
            </a:r>
            <a:endParaRPr/>
          </a:p>
        </p:txBody>
      </p:sp>
      <p:sp>
        <p:nvSpPr>
          <p:cNvPr id="119" name="Google Shape;119;p22"/>
          <p:cNvSpPr txBox="1">
            <a:spLocks noGrp="1"/>
          </p:cNvSpPr>
          <p:nvPr>
            <p:ph type="body" idx="1"/>
          </p:nvPr>
        </p:nvSpPr>
        <p:spPr>
          <a:xfrm>
            <a:off x="311700" y="1228675"/>
            <a:ext cx="4395000" cy="371340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endParaRPr sz="2000" b="1">
              <a:solidFill>
                <a:srgbClr val="000000"/>
              </a:solidFill>
            </a:endParaRPr>
          </a:p>
          <a:p>
            <a:pPr marL="0" lvl="0" indent="0" algn="ctr" rtl="0">
              <a:spcBef>
                <a:spcPts val="1600"/>
              </a:spcBef>
              <a:spcAft>
                <a:spcPts val="0"/>
              </a:spcAft>
              <a:buNone/>
            </a:pPr>
            <a:r>
              <a:rPr lang="en" sz="2200" b="1">
                <a:solidFill>
                  <a:srgbClr val="000000"/>
                </a:solidFill>
              </a:rPr>
              <a:t>Please complete this quick survey! </a:t>
            </a:r>
            <a:endParaRPr sz="2200" b="1">
              <a:solidFill>
                <a:srgbClr val="000000"/>
              </a:solidFill>
            </a:endParaRPr>
          </a:p>
          <a:p>
            <a:pPr marL="0" lvl="0" indent="0" algn="ctr" rtl="0">
              <a:spcBef>
                <a:spcPts val="1600"/>
              </a:spcBef>
              <a:spcAft>
                <a:spcPts val="0"/>
              </a:spcAft>
              <a:buNone/>
            </a:pPr>
            <a:endParaRPr sz="2200" b="1">
              <a:solidFill>
                <a:srgbClr val="000000"/>
              </a:solidFill>
            </a:endParaRPr>
          </a:p>
          <a:p>
            <a:pPr marL="0" lvl="0" indent="0" algn="ctr" rtl="0">
              <a:spcBef>
                <a:spcPts val="1600"/>
              </a:spcBef>
              <a:spcAft>
                <a:spcPts val="1600"/>
              </a:spcAft>
              <a:buNone/>
            </a:pPr>
            <a:r>
              <a:rPr lang="en" sz="2200" b="1">
                <a:solidFill>
                  <a:srgbClr val="000000"/>
                </a:solidFill>
              </a:rPr>
              <a:t>Scan the QR code, or find the form link in your google classroom.</a:t>
            </a:r>
            <a:endParaRPr sz="2200" b="1">
              <a:solidFill>
                <a:srgbClr val="000000"/>
              </a:solidFill>
            </a:endParaRPr>
          </a:p>
        </p:txBody>
      </p:sp>
      <p:pic>
        <p:nvPicPr>
          <p:cNvPr id="120" name="Google Shape;120;p22"/>
          <p:cNvPicPr preferRelativeResize="0"/>
          <p:nvPr/>
        </p:nvPicPr>
        <p:blipFill>
          <a:blip r:embed="rId3">
            <a:alphaModFix/>
          </a:blip>
          <a:stretch>
            <a:fillRect/>
          </a:stretch>
        </p:blipFill>
        <p:spPr>
          <a:xfrm>
            <a:off x="5357750" y="1407537"/>
            <a:ext cx="2982500" cy="298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222425"/>
            <a:ext cx="8520600" cy="8943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Connect with us!!!!!</a:t>
            </a:r>
            <a:endParaRPr>
              <a:solidFill>
                <a:srgbClr val="000000"/>
              </a:solidFill>
            </a:endParaRPr>
          </a:p>
        </p:txBody>
      </p:sp>
      <p:sp>
        <p:nvSpPr>
          <p:cNvPr id="126" name="Google Shape;126;p23"/>
          <p:cNvSpPr txBox="1">
            <a:spLocks noGrp="1"/>
          </p:cNvSpPr>
          <p:nvPr>
            <p:ph type="body" idx="1"/>
          </p:nvPr>
        </p:nvSpPr>
        <p:spPr>
          <a:xfrm>
            <a:off x="311700" y="1228675"/>
            <a:ext cx="8520600" cy="37536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Javier Huerta: </a:t>
            </a:r>
            <a:r>
              <a:rPr lang="en" sz="2000" b="1" u="sng">
                <a:solidFill>
                  <a:srgbClr val="000000"/>
                </a:solidFill>
                <a:hlinkClick r:id="rId3"/>
              </a:rPr>
              <a:t>jhuerta@pps.net</a:t>
            </a:r>
            <a:r>
              <a:rPr lang="en" sz="2000" b="1">
                <a:solidFill>
                  <a:srgbClr val="000000"/>
                </a:solidFill>
              </a:rPr>
              <a:t> </a:t>
            </a:r>
            <a:endParaRPr sz="2000" b="1">
              <a:solidFill>
                <a:srgbClr val="000000"/>
              </a:solidFill>
            </a:endParaRPr>
          </a:p>
          <a:p>
            <a:pPr marL="0" lvl="0" indent="0" algn="l" rtl="0">
              <a:spcBef>
                <a:spcPts val="1600"/>
              </a:spcBef>
              <a:spcAft>
                <a:spcPts val="0"/>
              </a:spcAft>
              <a:buNone/>
            </a:pPr>
            <a:r>
              <a:rPr lang="en" sz="2000" b="1">
                <a:solidFill>
                  <a:srgbClr val="000000"/>
                </a:solidFill>
              </a:rPr>
              <a:t>Maleka Allen:  </a:t>
            </a:r>
            <a:r>
              <a:rPr lang="en" sz="2000" b="1" u="sng">
                <a:solidFill>
                  <a:srgbClr val="000000"/>
                </a:solidFill>
                <a:hlinkClick r:id="rId4"/>
              </a:rPr>
              <a:t>mallen1@pps.net</a:t>
            </a:r>
            <a:r>
              <a:rPr lang="en" sz="2000" b="1">
                <a:solidFill>
                  <a:srgbClr val="000000"/>
                </a:solidFill>
              </a:rPr>
              <a:t>       	</a:t>
            </a:r>
            <a:endParaRPr sz="2000" b="1">
              <a:solidFill>
                <a:srgbClr val="000000"/>
              </a:solidFill>
            </a:endParaRPr>
          </a:p>
          <a:p>
            <a:pPr marL="0" lvl="0" indent="0" algn="l" rtl="0">
              <a:spcBef>
                <a:spcPts val="1600"/>
              </a:spcBef>
              <a:spcAft>
                <a:spcPts val="0"/>
              </a:spcAft>
              <a:buNone/>
            </a:pPr>
            <a:r>
              <a:rPr lang="en" sz="2000" b="1">
                <a:solidFill>
                  <a:srgbClr val="000000"/>
                </a:solidFill>
              </a:rPr>
              <a:t>Holly Vaughn-Edmonds:  </a:t>
            </a:r>
            <a:r>
              <a:rPr lang="en" sz="2000" b="1" u="sng">
                <a:solidFill>
                  <a:srgbClr val="000000"/>
                </a:solidFill>
                <a:hlinkClick r:id="rId5"/>
              </a:rPr>
              <a:t>hvedmonds@pps.net</a:t>
            </a:r>
            <a:r>
              <a:rPr lang="en" sz="2000" b="1">
                <a:solidFill>
                  <a:srgbClr val="000000"/>
                </a:solidFill>
              </a:rPr>
              <a:t>	</a:t>
            </a:r>
            <a:endParaRPr sz="2000" b="1">
              <a:solidFill>
                <a:srgbClr val="000000"/>
              </a:solidFill>
            </a:endParaRPr>
          </a:p>
          <a:p>
            <a:pPr marL="0" lvl="0" indent="0" algn="l" rtl="0">
              <a:spcBef>
                <a:spcPts val="1600"/>
              </a:spcBef>
              <a:spcAft>
                <a:spcPts val="0"/>
              </a:spcAft>
              <a:buNone/>
            </a:pPr>
            <a:r>
              <a:rPr lang="en" sz="2000" b="1">
                <a:solidFill>
                  <a:srgbClr val="000000"/>
                </a:solidFill>
              </a:rPr>
              <a:t>Jessica Natonick: </a:t>
            </a:r>
            <a:r>
              <a:rPr lang="en" sz="2000" b="1" u="sng">
                <a:solidFill>
                  <a:srgbClr val="000000"/>
                </a:solidFill>
                <a:hlinkClick r:id="rId6"/>
              </a:rPr>
              <a:t>jnatonick@pps.net</a:t>
            </a:r>
            <a:endParaRPr sz="2000" b="1">
              <a:solidFill>
                <a:srgbClr val="000000"/>
              </a:solidFill>
            </a:endParaRPr>
          </a:p>
          <a:p>
            <a:pPr marL="0" lvl="0" indent="0" algn="l" rtl="0">
              <a:spcBef>
                <a:spcPts val="1600"/>
              </a:spcBef>
              <a:spcAft>
                <a:spcPts val="0"/>
              </a:spcAft>
              <a:buNone/>
            </a:pPr>
            <a:r>
              <a:rPr lang="en" sz="2000" b="1">
                <a:solidFill>
                  <a:srgbClr val="000000"/>
                </a:solidFill>
              </a:rPr>
              <a:t>Tearale Triplett: </a:t>
            </a:r>
            <a:r>
              <a:rPr lang="en" sz="2000" b="1" u="sng">
                <a:solidFill>
                  <a:srgbClr val="000000"/>
                </a:solidFill>
                <a:hlinkClick r:id="rId7"/>
              </a:rPr>
              <a:t>ttriplett@pps.net</a:t>
            </a:r>
            <a:r>
              <a:rPr lang="en" sz="2000" b="1">
                <a:solidFill>
                  <a:srgbClr val="000000"/>
                </a:solidFill>
              </a:rPr>
              <a:t> </a:t>
            </a:r>
            <a:endParaRPr sz="2000" b="1">
              <a:solidFill>
                <a:srgbClr val="000000"/>
              </a:solidFill>
            </a:endParaRPr>
          </a:p>
          <a:p>
            <a:pPr marL="0" lvl="0" indent="0" algn="l" rtl="0">
              <a:spcBef>
                <a:spcPts val="1600"/>
              </a:spcBef>
              <a:spcAft>
                <a:spcPts val="0"/>
              </a:spcAft>
              <a:buNone/>
            </a:pPr>
            <a:r>
              <a:rPr lang="en" sz="2000" b="1">
                <a:solidFill>
                  <a:srgbClr val="000000"/>
                </a:solidFill>
              </a:rPr>
              <a:t>Sue Stahl:  sstahl</a:t>
            </a:r>
            <a:r>
              <a:rPr lang="en" sz="2000" b="1" u="sng">
                <a:solidFill>
                  <a:srgbClr val="000000"/>
                </a:solidFill>
                <a:hlinkClick r:id="rId8"/>
              </a:rPr>
              <a:t>@pps.net</a:t>
            </a:r>
            <a:r>
              <a:rPr lang="en" sz="2000" b="1">
                <a:solidFill>
                  <a:srgbClr val="000000"/>
                </a:solidFill>
              </a:rPr>
              <a:t>	</a:t>
            </a:r>
            <a:endParaRPr sz="2000" b="1">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1651825"/>
            <a:ext cx="8524800" cy="1960500"/>
          </a:xfrm>
          <a:prstGeom prst="rect">
            <a:avLst/>
          </a:prstGeom>
          <a:solidFill>
            <a:srgbClr val="0000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FFFFFF"/>
                </a:solidFill>
              </a:rPr>
              <a:t> SEE YOU EARLY NEXT YEAR FOR </a:t>
            </a:r>
            <a:endParaRPr sz="5000">
              <a:solidFill>
                <a:srgbClr val="FFFFFF"/>
              </a:solidFill>
            </a:endParaRPr>
          </a:p>
          <a:p>
            <a:pPr marL="0" lvl="0" indent="0" algn="ctr" rtl="0">
              <a:spcBef>
                <a:spcPts val="0"/>
              </a:spcBef>
              <a:spcAft>
                <a:spcPts val="0"/>
              </a:spcAft>
              <a:buNone/>
            </a:pPr>
            <a:r>
              <a:rPr lang="en" sz="5000">
                <a:solidFill>
                  <a:srgbClr val="FFFFFF"/>
                </a:solidFill>
              </a:rPr>
              <a:t>forecasting!!</a:t>
            </a:r>
            <a:endParaRPr sz="5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34150" y="292850"/>
            <a:ext cx="8675700" cy="8010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en"/>
              <a:t>GOALS FOR TODAY</a:t>
            </a:r>
            <a:endParaRPr/>
          </a:p>
        </p:txBody>
      </p:sp>
      <p:sp>
        <p:nvSpPr>
          <p:cNvPr id="63" name="Google Shape;63;p14"/>
          <p:cNvSpPr txBox="1">
            <a:spLocks noGrp="1"/>
          </p:cNvSpPr>
          <p:nvPr>
            <p:ph type="body" idx="1"/>
          </p:nvPr>
        </p:nvSpPr>
        <p:spPr>
          <a:xfrm>
            <a:off x="234150" y="1265525"/>
            <a:ext cx="8675700" cy="3878100"/>
          </a:xfrm>
          <a:prstGeom prst="rect">
            <a:avLst/>
          </a:prstGeom>
          <a:solidFill>
            <a:srgbClr val="00FFFF"/>
          </a:solid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b="1">
                <a:solidFill>
                  <a:srgbClr val="000000"/>
                </a:solidFill>
              </a:rPr>
              <a:t>Intro of Counselors</a:t>
            </a:r>
            <a:endParaRPr b="1">
              <a:solidFill>
                <a:srgbClr val="000000"/>
              </a:solidFill>
            </a:endParaRPr>
          </a:p>
          <a:p>
            <a:pPr marL="457200" lvl="0" indent="0" algn="l" rtl="0">
              <a:spcBef>
                <a:spcPts val="1600"/>
              </a:spcBef>
              <a:spcAft>
                <a:spcPts val="0"/>
              </a:spcAft>
              <a:buNone/>
            </a:pPr>
            <a:endParaRPr b="1">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b="1">
                <a:solidFill>
                  <a:srgbClr val="000000"/>
                </a:solidFill>
              </a:rPr>
              <a:t>Identify possible career pathways of interest through</a:t>
            </a:r>
            <a:endParaRPr b="1">
              <a:solidFill>
                <a:srgbClr val="000000"/>
              </a:solidFill>
            </a:endParaRPr>
          </a:p>
          <a:p>
            <a:pPr marL="914400" lvl="1" indent="-342900" algn="l" rtl="0">
              <a:lnSpc>
                <a:spcPct val="100000"/>
              </a:lnSpc>
              <a:spcBef>
                <a:spcPts val="0"/>
              </a:spcBef>
              <a:spcAft>
                <a:spcPts val="0"/>
              </a:spcAft>
              <a:buClr>
                <a:srgbClr val="000000"/>
              </a:buClr>
              <a:buSzPts val="1800"/>
              <a:buAutoNum type="alphaLcPeriod"/>
            </a:pPr>
            <a:r>
              <a:rPr lang="en" sz="1800" b="1">
                <a:solidFill>
                  <a:srgbClr val="000000"/>
                </a:solidFill>
              </a:rPr>
              <a:t>Exploration of world of work in relation to knowledge of self</a:t>
            </a:r>
            <a:endParaRPr sz="1800" b="1">
              <a:solidFill>
                <a:srgbClr val="000000"/>
              </a:solidFill>
            </a:endParaRPr>
          </a:p>
          <a:p>
            <a:pPr marL="914400" lvl="1" indent="-342900" algn="l" rtl="0">
              <a:lnSpc>
                <a:spcPct val="100000"/>
              </a:lnSpc>
              <a:spcBef>
                <a:spcPts val="0"/>
              </a:spcBef>
              <a:spcAft>
                <a:spcPts val="0"/>
              </a:spcAft>
              <a:buClr>
                <a:srgbClr val="000000"/>
              </a:buClr>
              <a:buSzPts val="1800"/>
              <a:buAutoNum type="alphaLcPeriod"/>
            </a:pPr>
            <a:r>
              <a:rPr lang="en" sz="1800" b="1">
                <a:solidFill>
                  <a:srgbClr val="000000"/>
                </a:solidFill>
              </a:rPr>
              <a:t>Connection between interests and school</a:t>
            </a:r>
            <a:endParaRPr sz="1800" b="1">
              <a:solidFill>
                <a:srgbClr val="000000"/>
              </a:solidFill>
            </a:endParaRPr>
          </a:p>
          <a:p>
            <a:pPr marL="1828800" lvl="0" indent="0" algn="l" rtl="0">
              <a:lnSpc>
                <a:spcPct val="100000"/>
              </a:lnSpc>
              <a:spcBef>
                <a:spcPts val="1600"/>
              </a:spcBef>
              <a:spcAft>
                <a:spcPts val="0"/>
              </a:spcAft>
              <a:buNone/>
            </a:pPr>
            <a:endParaRPr b="1">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b="1">
                <a:solidFill>
                  <a:srgbClr val="000000"/>
                </a:solidFill>
              </a:rPr>
              <a:t>Ability to understand one’s individual level of school engagement and identify opportunities to increase engagement</a:t>
            </a:r>
            <a:endParaRPr b="1">
              <a:solidFill>
                <a:srgbClr val="000000"/>
              </a:solidFill>
            </a:endParaRPr>
          </a:p>
          <a:p>
            <a:pPr marL="457200" lvl="0" indent="0" algn="l" rtl="0">
              <a:lnSpc>
                <a:spcPct val="100000"/>
              </a:lnSpc>
              <a:spcBef>
                <a:spcPts val="1600"/>
              </a:spcBef>
              <a:spcAft>
                <a:spcPts val="160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87800" cy="8010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Your counselors!</a:t>
            </a:r>
            <a:endParaRPr/>
          </a:p>
        </p:txBody>
      </p:sp>
      <p:sp>
        <p:nvSpPr>
          <p:cNvPr id="69" name="Google Shape;69;p15"/>
          <p:cNvSpPr txBox="1">
            <a:spLocks noGrp="1"/>
          </p:cNvSpPr>
          <p:nvPr>
            <p:ph type="body" idx="1"/>
          </p:nvPr>
        </p:nvSpPr>
        <p:spPr>
          <a:xfrm>
            <a:off x="311700" y="1228675"/>
            <a:ext cx="8587800" cy="34980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Javier Huerta				A-Com</a:t>
            </a:r>
            <a:endParaRPr sz="2000" b="1">
              <a:solidFill>
                <a:srgbClr val="000000"/>
              </a:solidFill>
            </a:endParaRPr>
          </a:p>
          <a:p>
            <a:pPr marL="0" lvl="0" indent="0" algn="l" rtl="0">
              <a:spcBef>
                <a:spcPts val="1600"/>
              </a:spcBef>
              <a:spcAft>
                <a:spcPts val="0"/>
              </a:spcAft>
              <a:buNone/>
            </a:pPr>
            <a:r>
              <a:rPr lang="en" sz="2000" b="1">
                <a:solidFill>
                  <a:srgbClr val="000000"/>
                </a:solidFill>
              </a:rPr>
              <a:t>Maleka Allen					Con-Hal</a:t>
            </a:r>
            <a:endParaRPr sz="2000" b="1">
              <a:solidFill>
                <a:srgbClr val="000000"/>
              </a:solidFill>
            </a:endParaRPr>
          </a:p>
          <a:p>
            <a:pPr marL="0" lvl="0" indent="0" algn="l" rtl="0">
              <a:spcBef>
                <a:spcPts val="1600"/>
              </a:spcBef>
              <a:spcAft>
                <a:spcPts val="0"/>
              </a:spcAft>
              <a:buNone/>
            </a:pPr>
            <a:r>
              <a:rPr lang="en" sz="2000" b="1">
                <a:solidFill>
                  <a:srgbClr val="000000"/>
                </a:solidFill>
              </a:rPr>
              <a:t>Holly Vaughn-Edmonds		Ham-Log</a:t>
            </a:r>
            <a:endParaRPr sz="2000" b="1">
              <a:solidFill>
                <a:srgbClr val="000000"/>
              </a:solidFill>
            </a:endParaRPr>
          </a:p>
          <a:p>
            <a:pPr marL="0" lvl="0" indent="0" algn="l" rtl="0">
              <a:spcBef>
                <a:spcPts val="1600"/>
              </a:spcBef>
              <a:spcAft>
                <a:spcPts val="0"/>
              </a:spcAft>
              <a:buNone/>
            </a:pPr>
            <a:r>
              <a:rPr lang="en" sz="2000" b="1">
                <a:solidFill>
                  <a:srgbClr val="000000"/>
                </a:solidFill>
              </a:rPr>
              <a:t>Jessica Natonick			Loh-O	</a:t>
            </a:r>
            <a:endParaRPr sz="2000" b="1">
              <a:solidFill>
                <a:srgbClr val="000000"/>
              </a:solidFill>
            </a:endParaRPr>
          </a:p>
          <a:p>
            <a:pPr marL="0" lvl="0" indent="0" algn="l" rtl="0">
              <a:spcBef>
                <a:spcPts val="1600"/>
              </a:spcBef>
              <a:spcAft>
                <a:spcPts val="0"/>
              </a:spcAft>
              <a:buNone/>
            </a:pPr>
            <a:r>
              <a:rPr lang="en" sz="2000" b="1">
                <a:solidFill>
                  <a:srgbClr val="000000"/>
                </a:solidFill>
              </a:rPr>
              <a:t>Tearale Triplett 			P-Sn</a:t>
            </a:r>
            <a:endParaRPr sz="2000" b="1">
              <a:solidFill>
                <a:srgbClr val="000000"/>
              </a:solidFill>
            </a:endParaRPr>
          </a:p>
          <a:p>
            <a:pPr marL="0" lvl="0" indent="0" algn="l" rtl="0">
              <a:spcBef>
                <a:spcPts val="1600"/>
              </a:spcBef>
              <a:spcAft>
                <a:spcPts val="1600"/>
              </a:spcAft>
              <a:buNone/>
            </a:pPr>
            <a:r>
              <a:rPr lang="en" sz="2000" b="1">
                <a:solidFill>
                  <a:srgbClr val="000000"/>
                </a:solidFill>
              </a:rPr>
              <a:t>Sue Stahl  					So-Z</a:t>
            </a:r>
            <a:endParaRPr sz="2000" b="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568950" y="1400275"/>
            <a:ext cx="5872025" cy="3743226"/>
          </a:xfrm>
          <a:prstGeom prst="rect">
            <a:avLst/>
          </a:prstGeom>
          <a:noFill/>
          <a:ln>
            <a:noFill/>
          </a:ln>
        </p:spPr>
      </p:pic>
      <p:sp>
        <p:nvSpPr>
          <p:cNvPr id="75" name="Google Shape;75;p16"/>
          <p:cNvSpPr txBox="1"/>
          <p:nvPr/>
        </p:nvSpPr>
        <p:spPr>
          <a:xfrm>
            <a:off x="150" y="0"/>
            <a:ext cx="9144000" cy="14004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Martín was born in Southern California but grew up in Southern Oregon. He is the first in his family to graduate from high school. This past June he achieved his biggest accomplishment which was graduating from Oregon State University with a bachelors of science in Sociology.  Moved to Portland over the summer and began an internship with a program called "Leap Into 9th Grade". He now comes to Franklin HS after spending a short time working at David Douglas HS as the College and Career Assistant. On his free times he likes to work on cars. His current project car is an '87 Accord which was his first car in high school. He plans to drive it down the Oregon and California coast to the Japanese Classic Car Show in 2019.</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69400"/>
            <a:ext cx="8577600" cy="924300"/>
          </a:xfrm>
          <a:prstGeom prst="rect">
            <a:avLst/>
          </a:prstGeom>
          <a:solidFill>
            <a:srgbClr val="E5EE08"/>
          </a:solidFill>
        </p:spPr>
        <p:txBody>
          <a:bodyPr spcFirstLastPara="1" wrap="square" lIns="91425" tIns="91425" rIns="91425" bIns="91425" anchor="t" anchorCtr="0">
            <a:noAutofit/>
          </a:bodyPr>
          <a:lstStyle/>
          <a:p>
            <a:pPr marL="0" lvl="0" indent="0" algn="l" rtl="0">
              <a:spcBef>
                <a:spcPts val="0"/>
              </a:spcBef>
              <a:spcAft>
                <a:spcPts val="0"/>
              </a:spcAft>
              <a:buNone/>
            </a:pPr>
            <a:r>
              <a:rPr lang="en"/>
              <a:t>Sign In Google Classroom</a:t>
            </a:r>
            <a:endParaRPr/>
          </a:p>
        </p:txBody>
      </p:sp>
      <p:sp>
        <p:nvSpPr>
          <p:cNvPr id="81" name="Google Shape;81;p17"/>
          <p:cNvSpPr txBox="1">
            <a:spLocks noGrp="1"/>
          </p:cNvSpPr>
          <p:nvPr>
            <p:ph type="body" idx="1"/>
          </p:nvPr>
        </p:nvSpPr>
        <p:spPr>
          <a:xfrm>
            <a:off x="311600" y="1196250"/>
            <a:ext cx="8577600" cy="38550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i="1">
                <a:solidFill>
                  <a:srgbClr val="000000"/>
                </a:solidFill>
              </a:rPr>
              <a:t>When you get your chromebook, please sign in Google classroom.   Please join the Class of 2022 using the code below. </a:t>
            </a:r>
            <a:endParaRPr sz="2000" i="1">
              <a:solidFill>
                <a:srgbClr val="000000"/>
              </a:solidFill>
            </a:endParaRPr>
          </a:p>
          <a:p>
            <a:pPr marL="1371600" lvl="0" indent="457200" algn="l" rtl="0">
              <a:spcBef>
                <a:spcPts val="1600"/>
              </a:spcBef>
              <a:spcAft>
                <a:spcPts val="0"/>
              </a:spcAft>
              <a:buNone/>
            </a:pPr>
            <a:r>
              <a:rPr lang="en" sz="2600" i="1">
                <a:solidFill>
                  <a:srgbClr val="000000"/>
                </a:solidFill>
              </a:rPr>
              <a:t>Code: </a:t>
            </a:r>
            <a:r>
              <a:rPr lang="en" sz="2600" b="1" i="1">
                <a:solidFill>
                  <a:srgbClr val="000000"/>
                </a:solidFill>
              </a:rPr>
              <a:t>gku10j</a:t>
            </a:r>
            <a:endParaRPr sz="2600" b="1" i="1">
              <a:solidFill>
                <a:srgbClr val="000000"/>
              </a:solidFill>
            </a:endParaRPr>
          </a:p>
          <a:p>
            <a:pPr marL="457200" lvl="0" indent="-355600" algn="l" rtl="0">
              <a:spcBef>
                <a:spcPts val="1600"/>
              </a:spcBef>
              <a:spcAft>
                <a:spcPts val="0"/>
              </a:spcAft>
              <a:buClr>
                <a:srgbClr val="000000"/>
              </a:buClr>
              <a:buSzPts val="2000"/>
              <a:buAutoNum type="arabicPeriod"/>
            </a:pPr>
            <a:r>
              <a:rPr lang="en" sz="2000" i="1">
                <a:solidFill>
                  <a:srgbClr val="000000"/>
                </a:solidFill>
              </a:rPr>
              <a:t>Click on Career Interest Profile</a:t>
            </a:r>
            <a:endParaRPr sz="2000" i="1">
              <a:solidFill>
                <a:srgbClr val="000000"/>
              </a:solidFill>
            </a:endParaRPr>
          </a:p>
          <a:p>
            <a:pPr marL="457200" lvl="0" indent="-355600" algn="l" rtl="0">
              <a:spcBef>
                <a:spcPts val="0"/>
              </a:spcBef>
              <a:spcAft>
                <a:spcPts val="0"/>
              </a:spcAft>
              <a:buClr>
                <a:srgbClr val="000000"/>
              </a:buClr>
              <a:buSzPts val="2000"/>
              <a:buAutoNum type="arabicPeriod"/>
            </a:pPr>
            <a:r>
              <a:rPr lang="en" sz="2000" i="1">
                <a:solidFill>
                  <a:srgbClr val="000000"/>
                </a:solidFill>
              </a:rPr>
              <a:t>Click on the link and take a few minutes to find what your top 3 Interest Profiles are and record them in the google classroom </a:t>
            </a:r>
            <a:endParaRPr sz="2000" i="1">
              <a:solidFill>
                <a:srgbClr val="000000"/>
              </a:solidFill>
            </a:endParaRPr>
          </a:p>
          <a:p>
            <a:pPr marL="1371600" lvl="0" indent="457200" algn="l" rtl="0">
              <a:spcBef>
                <a:spcPts val="1600"/>
              </a:spcBef>
              <a:spcAft>
                <a:spcPts val="1600"/>
              </a:spcAft>
              <a:buNone/>
            </a:pPr>
            <a:endParaRPr b="1" i="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47725"/>
            <a:ext cx="2799000" cy="1392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t>Holland’s Theory of Career Choice</a:t>
            </a:r>
            <a:endParaRPr/>
          </a:p>
        </p:txBody>
      </p:sp>
      <p:pic>
        <p:nvPicPr>
          <p:cNvPr id="87" name="Google Shape;87;p18"/>
          <p:cNvPicPr preferRelativeResize="0"/>
          <p:nvPr/>
        </p:nvPicPr>
        <p:blipFill rotWithShape="1">
          <a:blip r:embed="rId3">
            <a:alphaModFix/>
          </a:blip>
          <a:srcRect r="48898"/>
          <a:stretch/>
        </p:blipFill>
        <p:spPr>
          <a:xfrm>
            <a:off x="2970275" y="-554400"/>
            <a:ext cx="5853750" cy="585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p:nvPr/>
        </p:nvSpPr>
        <p:spPr>
          <a:xfrm>
            <a:off x="1786375" y="92400"/>
            <a:ext cx="5897100" cy="4989600"/>
          </a:xfrm>
          <a:prstGeom prst="hexagon">
            <a:avLst>
              <a:gd name="adj" fmla="val 25000"/>
              <a:gd name="vf" fmla="val 11547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19"/>
          <p:cNvCxnSpPr>
            <a:stCxn id="92" idx="5"/>
            <a:endCxn id="92" idx="2"/>
          </p:cNvCxnSpPr>
          <p:nvPr/>
        </p:nvCxnSpPr>
        <p:spPr>
          <a:xfrm flipH="1">
            <a:off x="3033775" y="92401"/>
            <a:ext cx="3402300" cy="4989600"/>
          </a:xfrm>
          <a:prstGeom prst="straightConnector1">
            <a:avLst/>
          </a:prstGeom>
          <a:noFill/>
          <a:ln w="19050" cap="flat" cmpd="sng">
            <a:solidFill>
              <a:srgbClr val="000000"/>
            </a:solidFill>
            <a:prstDash val="solid"/>
            <a:round/>
            <a:headEnd type="none" w="med" len="med"/>
            <a:tailEnd type="none" w="med" len="med"/>
          </a:ln>
        </p:spPr>
      </p:cxnSp>
      <p:cxnSp>
        <p:nvCxnSpPr>
          <p:cNvPr id="94" name="Google Shape;94;p19"/>
          <p:cNvCxnSpPr>
            <a:stCxn id="92" idx="4"/>
            <a:endCxn id="92" idx="1"/>
          </p:cNvCxnSpPr>
          <p:nvPr/>
        </p:nvCxnSpPr>
        <p:spPr>
          <a:xfrm>
            <a:off x="3033775" y="92401"/>
            <a:ext cx="3402300" cy="4989600"/>
          </a:xfrm>
          <a:prstGeom prst="straightConnector1">
            <a:avLst/>
          </a:prstGeom>
          <a:noFill/>
          <a:ln w="19050" cap="flat" cmpd="sng">
            <a:solidFill>
              <a:srgbClr val="000000"/>
            </a:solidFill>
            <a:prstDash val="solid"/>
            <a:round/>
            <a:headEnd type="none" w="med" len="med"/>
            <a:tailEnd type="none" w="med" len="med"/>
          </a:ln>
        </p:spPr>
      </p:cxnSp>
      <p:cxnSp>
        <p:nvCxnSpPr>
          <p:cNvPr id="95" name="Google Shape;95;p19"/>
          <p:cNvCxnSpPr>
            <a:stCxn id="92" idx="3"/>
            <a:endCxn id="92" idx="0"/>
          </p:cNvCxnSpPr>
          <p:nvPr/>
        </p:nvCxnSpPr>
        <p:spPr>
          <a:xfrm>
            <a:off x="1786375" y="2587200"/>
            <a:ext cx="5897100" cy="0"/>
          </a:xfrm>
          <a:prstGeom prst="straightConnector1">
            <a:avLst/>
          </a:prstGeom>
          <a:noFill/>
          <a:ln w="19050" cap="flat" cmpd="sng">
            <a:solidFill>
              <a:srgbClr val="000000"/>
            </a:solidFill>
            <a:prstDash val="solid"/>
            <a:round/>
            <a:headEnd type="none" w="med" len="med"/>
            <a:tailEnd type="none" w="med" len="med"/>
          </a:ln>
        </p:spPr>
      </p:cxnSp>
      <p:sp>
        <p:nvSpPr>
          <p:cNvPr id="96" name="Google Shape;96;p19"/>
          <p:cNvSpPr txBox="1"/>
          <p:nvPr/>
        </p:nvSpPr>
        <p:spPr>
          <a:xfrm>
            <a:off x="4112125" y="92400"/>
            <a:ext cx="1349700" cy="26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REALISTIC</a:t>
            </a:r>
            <a:endParaRPr b="1"/>
          </a:p>
        </p:txBody>
      </p:sp>
      <p:sp>
        <p:nvSpPr>
          <p:cNvPr id="97" name="Google Shape;97;p19"/>
          <p:cNvSpPr txBox="1"/>
          <p:nvPr/>
        </p:nvSpPr>
        <p:spPr>
          <a:xfrm rot="-3835840">
            <a:off x="6630903" y="3531660"/>
            <a:ext cx="1256091" cy="3342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ARTISTIC</a:t>
            </a:r>
            <a:endParaRPr b="1"/>
          </a:p>
        </p:txBody>
      </p:sp>
      <p:sp>
        <p:nvSpPr>
          <p:cNvPr id="98" name="Google Shape;98;p19"/>
          <p:cNvSpPr txBox="1"/>
          <p:nvPr/>
        </p:nvSpPr>
        <p:spPr>
          <a:xfrm rot="3655331">
            <a:off x="1355006" y="3800901"/>
            <a:ext cx="1725936" cy="2629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ENTERPRISING</a:t>
            </a:r>
            <a:endParaRPr b="1"/>
          </a:p>
        </p:txBody>
      </p:sp>
      <p:sp>
        <p:nvSpPr>
          <p:cNvPr id="99" name="Google Shape;99;p19"/>
          <p:cNvSpPr txBox="1"/>
          <p:nvPr/>
        </p:nvSpPr>
        <p:spPr>
          <a:xfrm rot="-3765095">
            <a:off x="1335832" y="1018028"/>
            <a:ext cx="1743586" cy="2628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CONVENTIONAL</a:t>
            </a:r>
            <a:endParaRPr b="1"/>
          </a:p>
        </p:txBody>
      </p:sp>
      <p:sp>
        <p:nvSpPr>
          <p:cNvPr id="100" name="Google Shape;100;p19"/>
          <p:cNvSpPr txBox="1"/>
          <p:nvPr/>
        </p:nvSpPr>
        <p:spPr>
          <a:xfrm rot="3741191">
            <a:off x="6381223" y="1248237"/>
            <a:ext cx="1719753" cy="2628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INVESTIGATIVE</a:t>
            </a:r>
            <a:endParaRPr b="1"/>
          </a:p>
        </p:txBody>
      </p:sp>
      <p:sp>
        <p:nvSpPr>
          <p:cNvPr id="101" name="Google Shape;101;p19"/>
          <p:cNvSpPr txBox="1"/>
          <p:nvPr/>
        </p:nvSpPr>
        <p:spPr>
          <a:xfrm>
            <a:off x="4287300" y="4819200"/>
            <a:ext cx="1030800" cy="26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SOCIAL</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34300"/>
            <a:ext cx="8520600" cy="959400"/>
          </a:xfrm>
          <a:prstGeom prst="rect">
            <a:avLst/>
          </a:prstGeom>
          <a:solidFill>
            <a:srgbClr val="00FF00"/>
          </a:solidFill>
        </p:spPr>
        <p:txBody>
          <a:bodyPr spcFirstLastPara="1" wrap="square" lIns="91425" tIns="91425" rIns="91425" bIns="91425" anchor="t" anchorCtr="0">
            <a:noAutofit/>
          </a:bodyPr>
          <a:lstStyle/>
          <a:p>
            <a:pPr marL="0" lvl="0" indent="0" algn="l" rtl="0">
              <a:spcBef>
                <a:spcPts val="0"/>
              </a:spcBef>
              <a:spcAft>
                <a:spcPts val="0"/>
              </a:spcAft>
              <a:buNone/>
            </a:pPr>
            <a:r>
              <a:rPr lang="en"/>
              <a:t>ENGAGE WITH US ABOUT ENGAGEMENT</a:t>
            </a:r>
            <a:endParaRPr/>
          </a:p>
        </p:txBody>
      </p:sp>
      <p:sp>
        <p:nvSpPr>
          <p:cNvPr id="107" name="Google Shape;107;p20"/>
          <p:cNvSpPr txBox="1">
            <a:spLocks noGrp="1"/>
          </p:cNvSpPr>
          <p:nvPr>
            <p:ph type="body" idx="1"/>
          </p:nvPr>
        </p:nvSpPr>
        <p:spPr>
          <a:xfrm>
            <a:off x="311700" y="1178350"/>
            <a:ext cx="8520600" cy="3763800"/>
          </a:xfrm>
          <a:prstGeom prst="rect">
            <a:avLst/>
          </a:prstGeom>
          <a:solidFill>
            <a:srgbClr val="EA9999"/>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rPr>
              <a:t>Results of PPS District-Wide Survey of Last Year’s Sophomores...</a:t>
            </a:r>
            <a:endParaRPr sz="2400" b="1">
              <a:solidFill>
                <a:srgbClr val="000000"/>
              </a:solidFill>
            </a:endParaRPr>
          </a:p>
          <a:p>
            <a:pPr marL="457200" lvl="0" indent="-368300" algn="l" rtl="0">
              <a:spcBef>
                <a:spcPts val="1600"/>
              </a:spcBef>
              <a:spcAft>
                <a:spcPts val="0"/>
              </a:spcAft>
              <a:buClr>
                <a:srgbClr val="000000"/>
              </a:buClr>
              <a:buSzPts val="2200"/>
              <a:buChar char="●"/>
            </a:pPr>
            <a:r>
              <a:rPr lang="en" sz="2200">
                <a:solidFill>
                  <a:srgbClr val="000000"/>
                </a:solidFill>
              </a:rPr>
              <a:t>Only 21% of Sophomores reported feeling engaged at Franklin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Our Wonder is...why?</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Why is it important to be engaged?</a:t>
            </a:r>
            <a:endParaRPr sz="2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182150"/>
            <a:ext cx="8520600" cy="911700"/>
          </a:xfrm>
          <a:prstGeom prst="rect">
            <a:avLst/>
          </a:prstGeom>
          <a:solidFill>
            <a:srgbClr val="A4C2F4"/>
          </a:solidFill>
        </p:spPr>
        <p:txBody>
          <a:bodyPr spcFirstLastPara="1" wrap="square" lIns="91425" tIns="91425" rIns="91425" bIns="91425" anchor="t" anchorCtr="0">
            <a:noAutofit/>
          </a:bodyPr>
          <a:lstStyle/>
          <a:p>
            <a:pPr marL="0" lvl="0" indent="0" algn="l" rtl="0">
              <a:spcBef>
                <a:spcPts val="0"/>
              </a:spcBef>
              <a:spcAft>
                <a:spcPts val="0"/>
              </a:spcAft>
              <a:buNone/>
            </a:pPr>
            <a:r>
              <a:rPr lang="en"/>
              <a:t>BREAKING DOWN WHAT ENGAGEMENT MEANS…….</a:t>
            </a:r>
            <a:endParaRPr/>
          </a:p>
        </p:txBody>
      </p:sp>
      <p:sp>
        <p:nvSpPr>
          <p:cNvPr id="113" name="Google Shape;113;p21"/>
          <p:cNvSpPr txBox="1">
            <a:spLocks noGrp="1"/>
          </p:cNvSpPr>
          <p:nvPr>
            <p:ph type="body" idx="1"/>
          </p:nvPr>
        </p:nvSpPr>
        <p:spPr>
          <a:xfrm>
            <a:off x="311700" y="1228675"/>
            <a:ext cx="8520600" cy="3750300"/>
          </a:xfrm>
          <a:prstGeom prst="rect">
            <a:avLst/>
          </a:prstGeom>
          <a:solidFill>
            <a:srgbClr val="00FFFF"/>
          </a:solidFill>
        </p:spPr>
        <p:txBody>
          <a:bodyPr spcFirstLastPara="1" wrap="square" lIns="91425" tIns="91425" rIns="91425" bIns="91425" anchor="t" anchorCtr="0">
            <a:noAutofit/>
          </a:bodyPr>
          <a:lstStyle/>
          <a:p>
            <a:pPr marL="0" lvl="0" indent="457200" algn="l" rtl="0">
              <a:spcBef>
                <a:spcPts val="0"/>
              </a:spcBef>
              <a:spcAft>
                <a:spcPts val="0"/>
              </a:spcAft>
              <a:buNone/>
            </a:pPr>
            <a:r>
              <a:rPr lang="en" b="1">
                <a:solidFill>
                  <a:srgbClr val="000000"/>
                </a:solidFill>
              </a:rPr>
              <a:t> </a:t>
            </a:r>
            <a:r>
              <a:rPr lang="en" sz="2000" b="1">
                <a:solidFill>
                  <a:srgbClr val="000000"/>
                </a:solidFill>
              </a:rPr>
              <a:t>ACADEMIC</a:t>
            </a:r>
            <a:r>
              <a:rPr lang="en" sz="2000">
                <a:solidFill>
                  <a:srgbClr val="000000"/>
                </a:solidFill>
              </a:rPr>
              <a:t>				</a:t>
            </a:r>
            <a:r>
              <a:rPr lang="en" sz="2000" b="1">
                <a:solidFill>
                  <a:srgbClr val="000000"/>
                </a:solidFill>
              </a:rPr>
              <a:t>SOCIAL	</a:t>
            </a:r>
            <a:r>
              <a:rPr lang="en" sz="2000">
                <a:solidFill>
                  <a:srgbClr val="000000"/>
                </a:solidFill>
              </a:rPr>
              <a:t>				</a:t>
            </a:r>
            <a:r>
              <a:rPr lang="en" sz="2000" b="1">
                <a:solidFill>
                  <a:srgbClr val="000000"/>
                </a:solidFill>
              </a:rPr>
              <a:t>EXTRACURRICULAR</a:t>
            </a:r>
            <a:endParaRPr sz="2000" b="1">
              <a:solidFill>
                <a:srgbClr val="000000"/>
              </a:solidFill>
            </a:endParaRPr>
          </a:p>
          <a:p>
            <a:pPr marL="457200" lvl="0" indent="0" algn="l" rtl="0">
              <a:spcBef>
                <a:spcPts val="1600"/>
              </a:spcBef>
              <a:spcAft>
                <a:spcPts val="0"/>
              </a:spcAft>
              <a:buNone/>
            </a:pPr>
            <a:r>
              <a:rPr lang="en" sz="1400">
                <a:solidFill>
                  <a:srgbClr val="000000"/>
                </a:solidFill>
              </a:rPr>
              <a:t>I ENJOY MY CLASSES      I HAVE FRIENDS HERE		I AM PART OF A TEAM</a:t>
            </a:r>
            <a:endParaRPr sz="1400">
              <a:solidFill>
                <a:srgbClr val="000000"/>
              </a:solidFill>
            </a:endParaRPr>
          </a:p>
          <a:p>
            <a:pPr marL="457200" lvl="0" indent="0" algn="l" rtl="0">
              <a:spcBef>
                <a:spcPts val="1600"/>
              </a:spcBef>
              <a:spcAft>
                <a:spcPts val="0"/>
              </a:spcAft>
              <a:buNone/>
            </a:pPr>
            <a:r>
              <a:rPr lang="en" sz="1400">
                <a:solidFill>
                  <a:srgbClr val="000000"/>
                </a:solidFill>
              </a:rPr>
              <a:t>CTE/AP PROGRAMS		  ADULT RELATIONSHIPS			SUN/CLUB PARTICIPATION</a:t>
            </a:r>
            <a:endParaRPr sz="1400">
              <a:solidFill>
                <a:srgbClr val="000000"/>
              </a:solidFill>
            </a:endParaRPr>
          </a:p>
          <a:p>
            <a:pPr marL="457200" lvl="0" indent="0" algn="l" rtl="0">
              <a:lnSpc>
                <a:spcPct val="100000"/>
              </a:lnSpc>
              <a:spcBef>
                <a:spcPts val="1600"/>
              </a:spcBef>
              <a:spcAft>
                <a:spcPts val="0"/>
              </a:spcAft>
              <a:buNone/>
            </a:pPr>
            <a:r>
              <a:rPr lang="en" sz="1400">
                <a:solidFill>
                  <a:srgbClr val="000000"/>
                </a:solidFill>
              </a:rPr>
              <a:t>I’M CHALLENGED IN      I HAVE FUN HERE AT FHS		IN OUR ARTS PROGRAMS</a:t>
            </a:r>
            <a:endParaRPr sz="1400">
              <a:solidFill>
                <a:srgbClr val="000000"/>
              </a:solidFill>
            </a:endParaRPr>
          </a:p>
          <a:p>
            <a:pPr marL="457200" lvl="0" indent="0" algn="l" rtl="0">
              <a:lnSpc>
                <a:spcPct val="100000"/>
              </a:lnSpc>
              <a:spcBef>
                <a:spcPts val="0"/>
              </a:spcBef>
              <a:spcAft>
                <a:spcPts val="0"/>
              </a:spcAft>
              <a:buNone/>
            </a:pPr>
            <a:r>
              <a:rPr lang="en" sz="1400">
                <a:solidFill>
                  <a:srgbClr val="000000"/>
                </a:solidFill>
              </a:rPr>
              <a:t>CLASSES</a:t>
            </a:r>
            <a:endParaRPr sz="1400">
              <a:solidFill>
                <a:srgbClr val="000000"/>
              </a:solidFill>
            </a:endParaRPr>
          </a:p>
          <a:p>
            <a:pPr marL="457200" lvl="0" indent="0" algn="l" rtl="0">
              <a:spcBef>
                <a:spcPts val="1000"/>
              </a:spcBef>
              <a:spcAft>
                <a:spcPts val="0"/>
              </a:spcAft>
              <a:buNone/>
            </a:pPr>
            <a:r>
              <a:rPr lang="en" sz="1400">
                <a:solidFill>
                  <a:srgbClr val="000000"/>
                </a:solidFill>
              </a:rPr>
              <a:t>STUDY GROUPS			  ATTEND SCHOOL EVENTS		STEP UP</a:t>
            </a:r>
            <a:endParaRPr sz="1400">
              <a:solidFill>
                <a:srgbClr val="000000"/>
              </a:solidFill>
            </a:endParaRPr>
          </a:p>
          <a:p>
            <a:pPr marL="457200" lvl="0" indent="0" algn="l" rtl="0">
              <a:spcBef>
                <a:spcPts val="1600"/>
              </a:spcBef>
              <a:spcAft>
                <a:spcPts val="0"/>
              </a:spcAft>
              <a:buNone/>
            </a:pPr>
            <a:r>
              <a:rPr lang="en" sz="1400">
                <a:solidFill>
                  <a:srgbClr val="000000"/>
                </a:solidFill>
              </a:rPr>
              <a:t>COMMUNICATING WITH     I HAVE SCHOOL SPIRIT		LEADERSHIP</a:t>
            </a:r>
            <a:endParaRPr sz="1400">
              <a:solidFill>
                <a:srgbClr val="000000"/>
              </a:solidFill>
            </a:endParaRPr>
          </a:p>
          <a:p>
            <a:pPr marL="457200" lvl="0" indent="0" algn="l" rtl="0">
              <a:spcBef>
                <a:spcPts val="0"/>
              </a:spcBef>
              <a:spcAft>
                <a:spcPts val="0"/>
              </a:spcAft>
              <a:buNone/>
            </a:pPr>
            <a:r>
              <a:rPr lang="en" sz="1400">
                <a:solidFill>
                  <a:srgbClr val="000000"/>
                </a:solidFill>
              </a:rPr>
              <a:t>TEACHERS</a:t>
            </a:r>
            <a:endParaRPr sz="1400">
              <a:solidFill>
                <a:srgbClr val="000000"/>
              </a:solidFill>
            </a:endParaRPr>
          </a:p>
          <a:p>
            <a:pPr marL="0" lvl="0" indent="457200" algn="l" rtl="0">
              <a:lnSpc>
                <a:spcPct val="100000"/>
              </a:lnSpc>
              <a:spcBef>
                <a:spcPts val="1000"/>
              </a:spcBef>
              <a:spcAft>
                <a:spcPts val="0"/>
              </a:spcAft>
              <a:buNone/>
            </a:pPr>
            <a:r>
              <a:rPr lang="en" sz="1400">
                <a:solidFill>
                  <a:srgbClr val="000000"/>
                </a:solidFill>
              </a:rPr>
              <a:t>ADVANCED SCHOLAR       AFFINITY GROUP            	POETRY SLAM</a:t>
            </a:r>
            <a:endParaRPr sz="1400">
              <a:solidFill>
                <a:srgbClr val="000000"/>
              </a:solidFill>
            </a:endParaRPr>
          </a:p>
          <a:p>
            <a:pPr marL="0" lvl="0" indent="0" algn="l" rtl="0">
              <a:lnSpc>
                <a:spcPct val="100000"/>
              </a:lnSpc>
              <a:spcBef>
                <a:spcPts val="0"/>
              </a:spcBef>
              <a:spcAft>
                <a:spcPts val="0"/>
              </a:spcAft>
              <a:buNone/>
            </a:pPr>
            <a:r>
              <a:rPr lang="en" sz="1400">
                <a:solidFill>
                  <a:srgbClr val="000000"/>
                </a:solidFill>
              </a:rPr>
              <a:t>     PROGRAM</a:t>
            </a:r>
            <a:endParaRPr sz="1400">
              <a:solidFill>
                <a:srgbClr val="000000"/>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On-screen Show (16:9)</PresentationFormat>
  <Paragraphs>70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Source Code Pro</vt:lpstr>
      <vt:lpstr>Arial</vt:lpstr>
      <vt:lpstr>Calibri</vt:lpstr>
      <vt:lpstr>Amatic SC</vt:lpstr>
      <vt:lpstr>Beach Day</vt:lpstr>
      <vt:lpstr>SOPHOMORE yeAR!</vt:lpstr>
      <vt:lpstr>GOALS FOR TODAY</vt:lpstr>
      <vt:lpstr>Your counselors!</vt:lpstr>
      <vt:lpstr>PowerPoint Presentation</vt:lpstr>
      <vt:lpstr>Sign In Google Classroom</vt:lpstr>
      <vt:lpstr>Holland’s Theory of Career Choice</vt:lpstr>
      <vt:lpstr>PowerPoint Presentation</vt:lpstr>
      <vt:lpstr>ENGAGE WITH US ABOUT ENGAGEMENT</vt:lpstr>
      <vt:lpstr>BREAKING DOWN WHAT ENGAGEMENT MEANS…….</vt:lpstr>
      <vt:lpstr>WHAT ENGAGES YOU?</vt:lpstr>
      <vt:lpstr>Connect with us!!!!!</vt:lpstr>
      <vt:lpstr> SEE YOU EARLY NEXT YEAR FOR  forecasting!!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SOPHOMORE yeAR!</dc:title>
  <dc:creator>Jessica Natonick</dc:creator>
  <cp:lastModifiedBy>Jessica Natonick</cp:lastModifiedBy>
  <cp:revision>2</cp:revision>
  <dcterms:modified xsi:type="dcterms:W3CDTF">2020-01-17T23:26:07Z</dcterms:modified>
</cp:coreProperties>
</file>